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8" r:id="rId2"/>
    <p:sldId id="296" r:id="rId3"/>
    <p:sldId id="283" r:id="rId4"/>
    <p:sldId id="333" r:id="rId5"/>
    <p:sldId id="284" r:id="rId6"/>
    <p:sldId id="338" r:id="rId7"/>
    <p:sldId id="328" r:id="rId8"/>
    <p:sldId id="331" r:id="rId9"/>
    <p:sldId id="332" r:id="rId10"/>
    <p:sldId id="359" r:id="rId11"/>
    <p:sldId id="360" r:id="rId12"/>
    <p:sldId id="329" r:id="rId13"/>
    <p:sldId id="353" r:id="rId14"/>
    <p:sldId id="354" r:id="rId15"/>
    <p:sldId id="35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AE8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6248" autoAdjust="0"/>
  </p:normalViewPr>
  <p:slideViewPr>
    <p:cSldViewPr snapToGrid="0">
      <p:cViewPr varScale="1">
        <p:scale>
          <a:sx n="74" d="100"/>
          <a:sy n="74" d="100"/>
        </p:scale>
        <p:origin x="837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5.jp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A0BFD-987B-491F-A965-D52AB955E144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5F43F-9BC6-4454-8275-BE0A2FED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6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OpenDroneMap</a:t>
            </a:r>
            <a:r>
              <a:rPr lang="en-US" dirty="0"/>
              <a:t> originates from </a:t>
            </a:r>
            <a:r>
              <a:rPr lang="en-US" i="1" dirty="0"/>
              <a:t>Computer Vision</a:t>
            </a:r>
            <a:r>
              <a:rPr lang="en-US" dirty="0"/>
              <a:t>, i.e. how do we enable computers to navigate and understand the world.</a:t>
            </a:r>
          </a:p>
          <a:p>
            <a:endParaRPr lang="en-US" dirty="0"/>
          </a:p>
          <a:p>
            <a:r>
              <a:rPr lang="en-US" dirty="0"/>
              <a:t>It depends on stereo visio</a:t>
            </a:r>
            <a:r>
              <a:rPr lang="en-US" baseline="0" dirty="0"/>
              <a:t>n much like we do to make sense of the world in 3D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5F43F-9BC6-4454-8275-BE0A2FEDE4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833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OpenDroneMap</a:t>
            </a:r>
            <a:r>
              <a:rPr lang="en-US" dirty="0"/>
              <a:t> originates from </a:t>
            </a:r>
            <a:r>
              <a:rPr lang="en-US" i="1" dirty="0"/>
              <a:t>Computer Vision</a:t>
            </a:r>
            <a:r>
              <a:rPr lang="en-US" dirty="0"/>
              <a:t>, i.e. how do we enable computers to navigate and understand the world.</a:t>
            </a:r>
          </a:p>
          <a:p>
            <a:endParaRPr lang="en-US" dirty="0"/>
          </a:p>
          <a:p>
            <a:r>
              <a:rPr lang="en-US" dirty="0"/>
              <a:t>It depends on stereo visio</a:t>
            </a:r>
            <a:r>
              <a:rPr lang="en-US" baseline="0" dirty="0"/>
              <a:t>n much like we do to make sense of the world in 3D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5F43F-9BC6-4454-8275-BE0A2FEDE4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3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349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5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19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7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106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48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040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99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94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8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13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D1AB9-C473-4D01-9ACF-48F2551BD5D3}" type="datetimeFigureOut">
              <a:rPr lang="en-US" smtClean="0"/>
              <a:t>11/7/2017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797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3084" y="4155819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OpenDroneMap</a:t>
            </a:r>
            <a:r>
              <a:rPr lang="en-US" dirty="0"/>
              <a:t> is an open source toolkit for aerial drone imagery. </a:t>
            </a:r>
          </a:p>
          <a:p>
            <a:endParaRPr lang="en-US" dirty="0"/>
          </a:p>
          <a:p>
            <a:r>
              <a:rPr lang="en-US" dirty="0"/>
              <a:t>It is modern photogrammetry - fully automated matching, digital surface modeling, and mosaicking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710124" y="1122363"/>
            <a:ext cx="10771750" cy="282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00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80E73-76B5-4180-8835-311397394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Compounding Z error across large landscape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CE74C1-A01F-4CC5-BBEC-4675AE94D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6768"/>
            <a:ext cx="12107668" cy="418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238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80E73-76B5-4180-8835-311397394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Z error across large landscape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CE74C1-A01F-4CC5-BBEC-4675AE94D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6768"/>
            <a:ext cx="12107668" cy="41829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BE1537-758E-4F10-9982-6E853662D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0" y="2389239"/>
            <a:ext cx="12172920" cy="207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28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Performance improvements</a:t>
            </a:r>
            <a:endParaRPr lang="en-US" baseline="30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08" y="1825625"/>
            <a:ext cx="6759905" cy="3802447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Improve processor use </a:t>
            </a:r>
          </a:p>
          <a:p>
            <a:pPr lvl="1"/>
            <a:r>
              <a:rPr lang="en-US" dirty="0"/>
              <a:t>Cascade Hashing</a:t>
            </a:r>
            <a:r>
              <a:rPr lang="en-US" baseline="30000" dirty="0"/>
              <a:t>1</a:t>
            </a:r>
            <a:r>
              <a:rPr lang="en-US" dirty="0"/>
              <a:t> matching </a:t>
            </a:r>
          </a:p>
          <a:p>
            <a:pPr marL="914400" lvl="2" indent="0">
              <a:buNone/>
            </a:pPr>
            <a:r>
              <a:rPr lang="en-US" dirty="0"/>
              <a:t>or</a:t>
            </a:r>
          </a:p>
          <a:p>
            <a:pPr lvl="1"/>
            <a:r>
              <a:rPr lang="en-US" dirty="0"/>
              <a:t>Bag of Words</a:t>
            </a:r>
            <a:r>
              <a:rPr lang="en-US" baseline="30000" dirty="0"/>
              <a:t>2</a:t>
            </a:r>
          </a:p>
          <a:p>
            <a:r>
              <a:rPr lang="en-US" dirty="0"/>
              <a:t>Improved Memory Use:</a:t>
            </a:r>
          </a:p>
          <a:p>
            <a:pPr lvl="1"/>
            <a:r>
              <a:rPr lang="en-US" dirty="0"/>
              <a:t>Improved correspondence graph data structures</a:t>
            </a:r>
          </a:p>
          <a:p>
            <a:pPr lvl="1"/>
            <a:r>
              <a:rPr lang="en-US" dirty="0"/>
              <a:t>SLAM-like pose-graph methods for global adjustment of camera position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91312" y="6053567"/>
            <a:ext cx="95712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[1] Jian Cheng, Cong </a:t>
            </a:r>
            <a:r>
              <a:rPr lang="en-US" sz="1200" dirty="0" err="1"/>
              <a:t>Leng</a:t>
            </a:r>
            <a:r>
              <a:rPr lang="en-US" sz="1200" dirty="0"/>
              <a:t>, </a:t>
            </a:r>
            <a:r>
              <a:rPr lang="en-US" sz="1200" dirty="0" err="1"/>
              <a:t>Jiaxiang</a:t>
            </a:r>
            <a:r>
              <a:rPr lang="en-US" sz="1200" dirty="0"/>
              <a:t> Wu, Hainan Cui, </a:t>
            </a:r>
            <a:r>
              <a:rPr lang="en-US" sz="1200" dirty="0" err="1"/>
              <a:t>Hanqing</a:t>
            </a:r>
            <a:r>
              <a:rPr lang="en-US" sz="1200" dirty="0"/>
              <a:t> Lu; The IEEE Conference on Computer Vision and Pattern Recognition (CVPR), 2014, pp. 1-8 </a:t>
            </a:r>
          </a:p>
          <a:p>
            <a:r>
              <a:rPr lang="en-US" sz="1200" dirty="0"/>
              <a:t>[2] Michal </a:t>
            </a:r>
            <a:r>
              <a:rPr lang="en-US" sz="1200" dirty="0" err="1"/>
              <a:t>Havlena</a:t>
            </a:r>
            <a:r>
              <a:rPr lang="en-US" sz="1200" dirty="0"/>
              <a:t>, Konrad Schindler; </a:t>
            </a:r>
            <a:r>
              <a:rPr lang="en-US" sz="1200" dirty="0" err="1"/>
              <a:t>VocMatch</a:t>
            </a:r>
            <a:r>
              <a:rPr lang="en-US" sz="1200" dirty="0"/>
              <a:t>: Efficient Multiview Correspondence for Structure from Motion; Institute of Geodesy and Photogrammetry, ETH Zurich, Switzerland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991312" y="5879506"/>
            <a:ext cx="102464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6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F73F6-44A7-46BE-8E78-180C7F083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1FADD-9E22-4099-BDEC-F310E90D23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549893-C856-4A4A-AF03-08BEC0D1F5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55" y="252615"/>
            <a:ext cx="4735830" cy="63144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BAEE97-3561-4AB7-9DB4-AC7045111C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805" y="252615"/>
            <a:ext cx="4735830" cy="631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74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2676C-4AF8-41EB-9065-229976B7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84B88-E828-4DEE-8D5D-9CBED8E118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CE12B1-B041-46B5-BB63-FCD9FC289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99" y="438879"/>
            <a:ext cx="10581702" cy="585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83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5FB1C-5EBF-4B05-9AF0-061096FC9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ABDBB-CBEA-4733-948A-FDFCDB70C9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26C9F0-552F-4627-BF48-433CEAF7A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99" y="438879"/>
            <a:ext cx="10581702" cy="585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22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0534" y="2549210"/>
            <a:ext cx="9144000" cy="3253384"/>
          </a:xfrm>
        </p:spPr>
        <p:txBody>
          <a:bodyPr>
            <a:normAutofit/>
          </a:bodyPr>
          <a:lstStyle/>
          <a:p>
            <a:r>
              <a:rPr lang="en-US" b="1" dirty="0" err="1"/>
              <a:t>OpenDroneMap</a:t>
            </a:r>
            <a:r>
              <a:rPr lang="en-US" b="1" dirty="0"/>
              <a:t> is an open source toolkit for aerial drone imagery. </a:t>
            </a:r>
          </a:p>
          <a:p>
            <a:endParaRPr lang="en-US" b="1" dirty="0"/>
          </a:p>
          <a:p>
            <a:r>
              <a:rPr lang="en-US" b="1" dirty="0"/>
              <a:t>It is modern photogrammetry - fully automated matching, digital surface modelling, and mosaicking</a:t>
            </a:r>
          </a:p>
          <a:p>
            <a:endParaRPr lang="en-US" b="1" dirty="0"/>
          </a:p>
          <a:p>
            <a:r>
              <a:rPr lang="en-US" b="1" dirty="0"/>
              <a:t>Platform vs. Toolkit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257197" y="233601"/>
            <a:ext cx="2699648" cy="70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437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7656" y="1843548"/>
            <a:ext cx="2025353" cy="1325563"/>
          </a:xfrm>
        </p:spPr>
        <p:txBody>
          <a:bodyPr/>
          <a:lstStyle/>
          <a:p>
            <a:r>
              <a:rPr lang="en-US" dirty="0"/>
              <a:t>Origins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449" y="3169112"/>
            <a:ext cx="3426865" cy="1394344"/>
          </a:xfrm>
        </p:spPr>
        <p:txBody>
          <a:bodyPr/>
          <a:lstStyle/>
          <a:p>
            <a:r>
              <a:rPr lang="en-US" dirty="0"/>
              <a:t>Computer Vision</a:t>
            </a:r>
          </a:p>
          <a:p>
            <a:r>
              <a:rPr lang="en-US" dirty="0"/>
              <a:t>Photogrammetry</a:t>
            </a:r>
          </a:p>
        </p:txBody>
      </p:sp>
    </p:spTree>
    <p:extLst>
      <p:ext uri="{BB962C8B-B14F-4D97-AF65-F5344CB8AC3E}">
        <p14:creationId xmlns:p14="http://schemas.microsoft.com/office/powerpoint/2010/main" val="1811825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465" y="1843548"/>
            <a:ext cx="2247545" cy="1325563"/>
          </a:xfrm>
        </p:spPr>
        <p:txBody>
          <a:bodyPr/>
          <a:lstStyle/>
          <a:p>
            <a:r>
              <a:rPr lang="en-US" dirty="0"/>
              <a:t>Purposes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5465" y="3169111"/>
            <a:ext cx="2691408" cy="235423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Ecology</a:t>
            </a:r>
          </a:p>
          <a:p>
            <a:r>
              <a:rPr lang="en-US" dirty="0"/>
              <a:t>Humanitarian</a:t>
            </a:r>
          </a:p>
          <a:p>
            <a:r>
              <a:rPr lang="en-US" dirty="0"/>
              <a:t>Participatory creation of data for the public good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515" y="192073"/>
            <a:ext cx="3302950" cy="33029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817868" y="6472062"/>
            <a:ext cx="67853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http://image0-rubylane.s3.amazonaws.com/shops/suzanstreasures/VCx20-x201402.1L.jpg</a:t>
            </a:r>
          </a:p>
        </p:txBody>
      </p:sp>
    </p:spTree>
    <p:extLst>
      <p:ext uri="{BB962C8B-B14F-4D97-AF65-F5344CB8AC3E}">
        <p14:creationId xmlns:p14="http://schemas.microsoft.com/office/powerpoint/2010/main" val="4017839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Photogrammetric Process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808080"/>
              </a:clrFrom>
              <a:clrTo>
                <a:srgbClr val="80808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496" y="2144521"/>
            <a:ext cx="4554889" cy="256895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939845F-0E23-47C2-9905-496917D89FC9}"/>
              </a:ext>
            </a:extLst>
          </p:cNvPr>
          <p:cNvSpPr/>
          <p:nvPr/>
        </p:nvSpPr>
        <p:spPr>
          <a:xfrm>
            <a:off x="9291484" y="2271252"/>
            <a:ext cx="2062316" cy="29791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7CA034-007D-45B1-A11F-903C01F4DEA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218" y="1902542"/>
            <a:ext cx="3172011" cy="35986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7CE756-4B5A-4B37-8718-D824AC43B7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529" y="2184379"/>
            <a:ext cx="1892733" cy="141955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E35C7AD-9D5C-4F37-99EB-346FAAE72F5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62" y="3121066"/>
            <a:ext cx="1892733" cy="141955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2E99453-49B9-4EAA-AA2A-5B04AE24C0B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30" y="3830841"/>
            <a:ext cx="1892733" cy="141955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70E5BE64-A11E-49D0-9549-8613635E24AD}"/>
              </a:ext>
            </a:extLst>
          </p:cNvPr>
          <p:cNvSpPr/>
          <p:nvPr/>
        </p:nvSpPr>
        <p:spPr>
          <a:xfrm>
            <a:off x="1812296" y="5633884"/>
            <a:ext cx="8371465" cy="471948"/>
          </a:xfrm>
          <a:prstGeom prst="rightArrow">
            <a:avLst>
              <a:gd name="adj1" fmla="val 50000"/>
              <a:gd name="adj2" fmla="val 148438"/>
            </a:avLst>
          </a:prstGeom>
          <a:solidFill>
            <a:srgbClr val="96AE84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81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2324"/>
            <a:ext cx="10515600" cy="5235676"/>
          </a:xfrm>
        </p:spPr>
        <p:txBody>
          <a:bodyPr>
            <a:normAutofit/>
          </a:bodyPr>
          <a:lstStyle/>
          <a:p>
            <a:r>
              <a:rPr lang="en-US" dirty="0"/>
              <a:t>Command line tool</a:t>
            </a:r>
          </a:p>
          <a:p>
            <a:pPr lvl="1"/>
            <a:r>
              <a:rPr lang="en-US" dirty="0"/>
              <a:t>https://github.com/opendronemap/opendronemap</a:t>
            </a:r>
          </a:p>
          <a:p>
            <a:endParaRPr lang="en-US" dirty="0"/>
          </a:p>
          <a:p>
            <a:r>
              <a:rPr lang="en-US" dirty="0"/>
              <a:t>Portable OpenStreetMap (POSM)</a:t>
            </a:r>
          </a:p>
          <a:p>
            <a:pPr lvl="1"/>
            <a:r>
              <a:rPr lang="en-US" dirty="0"/>
              <a:t>https://github.com/posm/posm</a:t>
            </a:r>
          </a:p>
          <a:p>
            <a:r>
              <a:rPr lang="en-US" dirty="0"/>
              <a:t>Node-</a:t>
            </a:r>
            <a:r>
              <a:rPr lang="en-US" dirty="0" err="1"/>
              <a:t>OpenDroneMap</a:t>
            </a:r>
            <a:endParaRPr lang="en-US" dirty="0"/>
          </a:p>
          <a:p>
            <a:pPr lvl="1"/>
            <a:r>
              <a:rPr lang="en-US" dirty="0"/>
              <a:t>Web API for ODM</a:t>
            </a:r>
          </a:p>
          <a:p>
            <a:r>
              <a:rPr lang="en-US" dirty="0" err="1"/>
              <a:t>WebODM</a:t>
            </a:r>
            <a:endParaRPr lang="en-US" dirty="0"/>
          </a:p>
          <a:p>
            <a:pPr lvl="1"/>
            <a:r>
              <a:rPr lang="en-US" dirty="0"/>
              <a:t>Multi-user (Django) environment for ODM</a:t>
            </a:r>
          </a:p>
          <a:p>
            <a:r>
              <a:rPr lang="en-US" dirty="0" err="1"/>
              <a:t>OpenDroneMap-ecs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https://github.com/OpenDroneMap/opendronemap-ecs</a:t>
            </a:r>
          </a:p>
        </p:txBody>
      </p:sp>
    </p:spTree>
    <p:extLst>
      <p:ext uri="{BB962C8B-B14F-4D97-AF65-F5344CB8AC3E}">
        <p14:creationId xmlns:p14="http://schemas.microsoft.com/office/powerpoint/2010/main" val="131186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>
                <a:solidFill>
                  <a:schemeClr val="tx2">
                    <a:lumMod val="90000"/>
                  </a:schemeClr>
                </a:solidFill>
              </a:rPr>
              <a:t>Quality reporting and robustness improvements</a:t>
            </a:r>
          </a:p>
          <a:p>
            <a:endParaRPr lang="en-US" dirty="0"/>
          </a:p>
          <a:p>
            <a:r>
              <a:rPr lang="en-US" dirty="0"/>
              <a:t>Scalability improvements</a:t>
            </a:r>
          </a:p>
          <a:p>
            <a:r>
              <a:rPr lang="en-US" dirty="0"/>
              <a:t>Performance improvements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817EB3-E99E-4017-9C46-FE17EBC9C8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675" y="4566158"/>
            <a:ext cx="1567603" cy="222077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C190C6-C10B-4C3B-AA80-DEC5E49ABBA1}"/>
              </a:ext>
            </a:extLst>
          </p:cNvPr>
          <p:cNvSpPr/>
          <p:nvPr/>
        </p:nvSpPr>
        <p:spPr>
          <a:xfrm>
            <a:off x="7930064" y="6589511"/>
            <a:ext cx="42619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http://davemilburn.deviantart.com/art/BB8-586862785</a:t>
            </a:r>
          </a:p>
        </p:txBody>
      </p:sp>
    </p:spTree>
    <p:extLst>
      <p:ext uri="{BB962C8B-B14F-4D97-AF65-F5344CB8AC3E}">
        <p14:creationId xmlns:p14="http://schemas.microsoft.com/office/powerpoint/2010/main" val="2521419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Scalability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7698"/>
            <a:ext cx="5181600" cy="2867192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Split large numbers of images into smaller groups</a:t>
            </a:r>
          </a:p>
          <a:p>
            <a:r>
              <a:rPr lang="en-US" dirty="0"/>
              <a:t>Run </a:t>
            </a:r>
            <a:r>
              <a:rPr lang="en-US" dirty="0" err="1"/>
              <a:t>OpenSfM</a:t>
            </a:r>
            <a:r>
              <a:rPr lang="en-US" dirty="0"/>
              <a:t> reconstruction on each subgroup</a:t>
            </a:r>
          </a:p>
          <a:p>
            <a:r>
              <a:rPr lang="en-US" dirty="0"/>
              <a:t>Align and transform those groups to each other using matching features between the groups</a:t>
            </a:r>
          </a:p>
        </p:txBody>
      </p:sp>
    </p:spTree>
    <p:extLst>
      <p:ext uri="{BB962C8B-B14F-4D97-AF65-F5344CB8AC3E}">
        <p14:creationId xmlns:p14="http://schemas.microsoft.com/office/powerpoint/2010/main" val="64049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7"/>
          <a:stretch/>
        </p:blipFill>
        <p:spPr>
          <a:xfrm>
            <a:off x="2285804" y="1098254"/>
            <a:ext cx="7516222" cy="57597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4"/>
          <a:stretch/>
        </p:blipFill>
        <p:spPr>
          <a:xfrm>
            <a:off x="2285804" y="1098254"/>
            <a:ext cx="7550405" cy="57660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"/>
          <a:stretch/>
        </p:blipFill>
        <p:spPr>
          <a:xfrm>
            <a:off x="2207075" y="1098254"/>
            <a:ext cx="7560768" cy="576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Scalability with consistency</a:t>
            </a:r>
          </a:p>
        </p:txBody>
      </p:sp>
    </p:spTree>
    <p:extLst>
      <p:ext uri="{BB962C8B-B14F-4D97-AF65-F5344CB8AC3E}">
        <p14:creationId xmlns:p14="http://schemas.microsoft.com/office/powerpoint/2010/main" val="2064738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5441</TotalTime>
  <Words>379</Words>
  <Application>Microsoft Office PowerPoint</Application>
  <PresentationFormat>Widescreen</PresentationFormat>
  <Paragraphs>61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Origins</vt:lpstr>
      <vt:lpstr>Purposes</vt:lpstr>
      <vt:lpstr>Photogrammetric Process</vt:lpstr>
      <vt:lpstr>Usage</vt:lpstr>
      <vt:lpstr>Future</vt:lpstr>
      <vt:lpstr>Scalability</vt:lpstr>
      <vt:lpstr>Scalability with consistency</vt:lpstr>
      <vt:lpstr>Compounding Z error across large landscape</vt:lpstr>
      <vt:lpstr>Corrected Z error across large landscape</vt:lpstr>
      <vt:lpstr>Performance improvements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Dakota Benjamin</dc:creator>
  <cp:lastModifiedBy>smathermather</cp:lastModifiedBy>
  <cp:revision>102</cp:revision>
  <dcterms:created xsi:type="dcterms:W3CDTF">2017-02-06T15:39:25Z</dcterms:created>
  <dcterms:modified xsi:type="dcterms:W3CDTF">2017-11-08T03:36:36Z</dcterms:modified>
</cp:coreProperties>
</file>

<file path=docProps/thumbnail.jpeg>
</file>